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8" r:id="rId6"/>
    <p:sldId id="279" r:id="rId7"/>
    <p:sldId id="280" r:id="rId8"/>
    <p:sldId id="281" r:id="rId9"/>
    <p:sldId id="282" r:id="rId10"/>
    <p:sldId id="272" r:id="rId11"/>
    <p:sldId id="277" r:id="rId12"/>
    <p:sldId id="271" r:id="rId13"/>
    <p:sldId id="273" r:id="rId14"/>
    <p:sldId id="274" r:id="rId15"/>
    <p:sldId id="275" r:id="rId16"/>
    <p:sldId id="276" r:id="rId17"/>
    <p:sldId id="283" r:id="rId18"/>
    <p:sldId id="284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74" autoAdjust="0"/>
  </p:normalViewPr>
  <p:slideViewPr>
    <p:cSldViewPr snapToGrid="0" showGuides="1">
      <p:cViewPr varScale="1">
        <p:scale>
          <a:sx n="112" d="100"/>
          <a:sy n="112" d="100"/>
        </p:scale>
        <p:origin x="552" y="19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5/21/19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871536" y="2197079"/>
            <a:ext cx="2412998" cy="2463841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2354106" cy="1118752"/>
            <a:chOff x="2955850" y="2902286"/>
            <a:chExt cx="2354106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5507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2354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DATA WAREHOUSE SOLUTION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</a:t>
            </a:r>
          </a:p>
          <a:p>
            <a:pPr marL="342900" indent="-342900">
              <a:buFontTx/>
              <a:buChar char="-"/>
            </a:pPr>
            <a:r>
              <a:rPr lang="en-US" dirty="0"/>
              <a:t>Hai Nguyen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Nghia</a:t>
            </a:r>
            <a:r>
              <a:rPr lang="en-US" dirty="0"/>
              <a:t> Nguyen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A1953-475D-CD44-A686-0AD02371A9F7}"/>
              </a:ext>
            </a:extLst>
          </p:cNvPr>
          <p:cNvSpPr txBox="1"/>
          <p:nvPr/>
        </p:nvSpPr>
        <p:spPr>
          <a:xfrm>
            <a:off x="6272344" y="5132070"/>
            <a:ext cx="393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Professor</a:t>
            </a:r>
            <a:r>
              <a:rPr lang="en-US" dirty="0"/>
              <a:t>: </a:t>
            </a:r>
            <a:r>
              <a:rPr lang="en-US" sz="2400" dirty="0" err="1"/>
              <a:t>Mrudula</a:t>
            </a:r>
            <a:r>
              <a:rPr lang="en-US" sz="2400" dirty="0"/>
              <a:t> </a:t>
            </a:r>
            <a:r>
              <a:rPr lang="en-US" sz="2400" dirty="0" err="1"/>
              <a:t>Mukadam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028" name="Picture 4" descr="Kafka Architecture Source - ClloudFront">
            <a:extLst>
              <a:ext uri="{FF2B5EF4-FFF2-40B4-BE49-F238E27FC236}">
                <a16:creationId xmlns:a16="http://schemas.microsoft.com/office/drawing/2014/main" id="{7A88D163-9AC3-4640-A8C0-2A940C17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1393435"/>
            <a:ext cx="9483278" cy="4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519D44-9207-4222-A91A-0A95944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5" y="1424594"/>
            <a:ext cx="730885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3B51F-9E8E-4B07-81EB-C6F738E9EAC6}"/>
              </a:ext>
            </a:extLst>
          </p:cNvPr>
          <p:cNvSpPr/>
          <p:nvPr/>
        </p:nvSpPr>
        <p:spPr>
          <a:xfrm>
            <a:off x="5012267" y="1693333"/>
            <a:ext cx="824089" cy="4472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7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apache zeppelin diagram">
            <a:extLst>
              <a:ext uri="{FF2B5EF4-FFF2-40B4-BE49-F238E27FC236}">
                <a16:creationId xmlns:a16="http://schemas.microsoft.com/office/drawing/2014/main" id="{4A996081-63EA-41A9-A0FB-AECD5CB9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928521"/>
            <a:ext cx="8613423" cy="48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C6A10-4223-49FE-A681-A810F046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3BE72-C201-4F14-91E5-3EF9A54806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B4956-4A43-401A-B29E-1F11CB269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C8827-EE10-4568-BEAB-39FB60570067}"/>
              </a:ext>
            </a:extLst>
          </p:cNvPr>
          <p:cNvSpPr txBox="1"/>
          <p:nvPr/>
        </p:nvSpPr>
        <p:spPr>
          <a:xfrm>
            <a:off x="1337733" y="2590142"/>
            <a:ext cx="1805517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Code section</a:t>
            </a:r>
          </a:p>
          <a:p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719F2-853B-4203-8CD9-21F2C3101121}"/>
              </a:ext>
            </a:extLst>
          </p:cNvPr>
          <p:cNvSpPr txBox="1"/>
          <p:nvPr/>
        </p:nvSpPr>
        <p:spPr>
          <a:xfrm>
            <a:off x="6951447" y="3494028"/>
            <a:ext cx="287112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Report section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49812-DDAC-4A1C-B6B1-0A3536B0E0C5}"/>
              </a:ext>
            </a:extLst>
          </p:cNvPr>
          <p:cNvSpPr txBox="1"/>
          <p:nvPr/>
        </p:nvSpPr>
        <p:spPr>
          <a:xfrm>
            <a:off x="8121473" y="2590142"/>
            <a:ext cx="202265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Commands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17EB6-3976-4564-B2C1-A362D85F3859}"/>
              </a:ext>
            </a:extLst>
          </p:cNvPr>
          <p:cNvSpPr txBox="1"/>
          <p:nvPr/>
        </p:nvSpPr>
        <p:spPr>
          <a:xfrm>
            <a:off x="1337733" y="1469205"/>
            <a:ext cx="539168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Web-based UI (localhost:8080 by default)</a:t>
            </a:r>
            <a:endParaRPr lang="en-GB" sz="22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5A4F3-8657-49D6-863A-BAE1BEA58E68}"/>
              </a:ext>
            </a:extLst>
          </p:cNvPr>
          <p:cNvSpPr/>
          <p:nvPr/>
        </p:nvSpPr>
        <p:spPr>
          <a:xfrm>
            <a:off x="6951447" y="3494028"/>
            <a:ext cx="2999709" cy="2992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FF70947-F17A-40A5-9202-7AA029D97F36}"/>
              </a:ext>
            </a:extLst>
          </p:cNvPr>
          <p:cNvSpPr/>
          <p:nvPr/>
        </p:nvSpPr>
        <p:spPr>
          <a:xfrm flipH="1">
            <a:off x="10215559" y="2243138"/>
            <a:ext cx="431345" cy="42433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CABD6-B6A0-46C8-A138-08B5BE9BD0CB}"/>
              </a:ext>
            </a:extLst>
          </p:cNvPr>
          <p:cNvSpPr txBox="1"/>
          <p:nvPr/>
        </p:nvSpPr>
        <p:spPr>
          <a:xfrm>
            <a:off x="10646904" y="4041665"/>
            <a:ext cx="128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paragraphs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6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9FB1-2F8A-41CE-8DEB-420F3235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FCB91-585D-47C5-BF01-4FBFD655A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5D18-F9DA-4ACC-8445-917136AD4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797-B55D-40FC-AA32-9943401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24594"/>
            <a:ext cx="8861778" cy="49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ABB4-803E-144D-A6A0-857675A7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67A65-4377-3745-A5B4-DDBB345B3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E8FCC-5581-F047-A910-F3A157BB25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17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4AAE-31FC-C140-812F-2235B59A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 from this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9B03D-11CE-3D42-9BAD-B29F88A06B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1BD2-368A-9746-9842-43DB3A212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0A458-E0F7-534F-9EC9-59731D35BFB4}"/>
              </a:ext>
            </a:extLst>
          </p:cNvPr>
          <p:cNvSpPr txBox="1"/>
          <p:nvPr/>
        </p:nvSpPr>
        <p:spPr>
          <a:xfrm>
            <a:off x="617220" y="1657350"/>
            <a:ext cx="676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Google and </a:t>
            </a:r>
            <a:r>
              <a:rPr lang="en-US" dirty="0" err="1"/>
              <a:t>Stackoverflow</a:t>
            </a:r>
            <a:r>
              <a:rPr lang="en-US" dirty="0"/>
              <a:t> are my best friends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Big Data requires a ‘big’ of memory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There are a lot of room for the improvements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Too big to be </a:t>
            </a:r>
            <a:r>
              <a:rPr lang="en-US" dirty="0" err="1"/>
              <a:t>managable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xfrm>
            <a:off x="1671939" y="868729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871536" y="2197079"/>
            <a:ext cx="2412998" cy="2463841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2354106" cy="1118752"/>
            <a:chOff x="2955850" y="2902286"/>
            <a:chExt cx="2354106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5520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2354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DATA WAREHOUSE SOLUTION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88" y="389360"/>
            <a:ext cx="7342622" cy="1215566"/>
          </a:xfrm>
        </p:spPr>
        <p:txBody>
          <a:bodyPr/>
          <a:lstStyle/>
          <a:p>
            <a:r>
              <a:rPr lang="en-US" dirty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1806086"/>
            <a:ext cx="7342631" cy="608895"/>
          </a:xfrm>
        </p:spPr>
        <p:txBody>
          <a:bodyPr/>
          <a:lstStyle/>
          <a:p>
            <a:r>
              <a:rPr lang="en-US" dirty="0"/>
              <a:t>BIG DATA PROCESSING ENGINE FOR E-COMMERCE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286001"/>
            <a:ext cx="6555222" cy="386919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Business scenario</a:t>
            </a:r>
          </a:p>
          <a:p>
            <a:pPr lvl="0"/>
            <a:r>
              <a:rPr lang="en-US" dirty="0"/>
              <a:t>Micro service architecture &amp; Containerized solution</a:t>
            </a:r>
          </a:p>
          <a:p>
            <a:pPr lvl="0"/>
            <a:r>
              <a:rPr lang="en-US" dirty="0"/>
              <a:t>Demonstration</a:t>
            </a:r>
          </a:p>
          <a:p>
            <a:pPr lvl="1"/>
            <a:r>
              <a:rPr lang="en-US" dirty="0"/>
              <a:t>Kafka Brokers</a:t>
            </a:r>
          </a:p>
          <a:p>
            <a:pPr lvl="1"/>
            <a:r>
              <a:rPr lang="en-US" dirty="0"/>
              <a:t>Spark Streaming, Kafka, and HBase integration</a:t>
            </a:r>
          </a:p>
          <a:p>
            <a:pPr lvl="1"/>
            <a:r>
              <a:rPr lang="en-US" dirty="0"/>
              <a:t>Visualization with </a:t>
            </a:r>
            <a:r>
              <a:rPr lang="en-US" dirty="0" err="1"/>
              <a:t>Zeppelli</a:t>
            </a:r>
            <a:r>
              <a:rPr lang="en-US" dirty="0"/>
              <a:t> and Phoenix</a:t>
            </a:r>
          </a:p>
          <a:p>
            <a:pPr lvl="0"/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3DCE-4C26-2E4F-9CE2-3BC3B3F8A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2062385"/>
            <a:ext cx="7342631" cy="608895"/>
          </a:xfrm>
        </p:spPr>
        <p:txBody>
          <a:bodyPr/>
          <a:lstStyle/>
          <a:p>
            <a:r>
              <a:rPr lang="en-US" dirty="0"/>
              <a:t>Ecommerce Platform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E566B-9A4E-1147-806B-A419F327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727857"/>
            <a:ext cx="7342622" cy="1215566"/>
          </a:xfrm>
        </p:spPr>
        <p:txBody>
          <a:bodyPr/>
          <a:lstStyle/>
          <a:p>
            <a:r>
              <a:rPr lang="en-US" dirty="0"/>
              <a:t>Business Scenario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D8CC-CA0B-344D-B1DD-AB16E28011F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0AA37-C6DA-2540-99CE-7DA06CFE5D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A7C25-DF07-3444-9389-893978998FD4}"/>
              </a:ext>
            </a:extLst>
          </p:cNvPr>
          <p:cNvSpPr txBox="1"/>
          <p:nvPr/>
        </p:nvSpPr>
        <p:spPr>
          <a:xfrm>
            <a:off x="617220" y="2671280"/>
            <a:ext cx="4892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Users checkout their carts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system send to brokers the cart, shipping information and more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system will digest the data, and save to the NoSQL data store for analytics later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buyer/biz ops can see the insightful data visualization to make their decisions betters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79FC12-B79D-0F4A-8675-20CBFE7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84" y="1291590"/>
            <a:ext cx="6364514" cy="43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Containerized services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Centralized and Decentralized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5225764" cy="2726258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dirty="0"/>
              <a:t>Lightweight solution, easy to scale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dirty="0"/>
              <a:t>Containerized solution makes Dev Ops life easier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dirty="0"/>
              <a:t>Microservice solution based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v"/>
            </a:pPr>
            <a:r>
              <a:rPr lang="en-US" dirty="0"/>
              <a:t>Docker and Kubernetes are the new good friends!</a:t>
            </a:r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47DBE-0852-D24A-9817-BCD67054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84" y="1681379"/>
            <a:ext cx="5930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CE2592-E19B-9544-AA06-CAD40CAB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monolithic 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250E0-816D-B245-9355-31FEBD31AA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5245" y="2129630"/>
            <a:ext cx="5780088" cy="4088877"/>
          </a:xfrm>
        </p:spPr>
      </p:pic>
    </p:spTree>
    <p:extLst>
      <p:ext uri="{BB962C8B-B14F-4D97-AF65-F5344CB8AC3E}">
        <p14:creationId xmlns:p14="http://schemas.microsoft.com/office/powerpoint/2010/main" val="7148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ABAED-C660-CB41-934A-476C8084E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018CC-7B29-BD45-91D6-D016A59921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14022-E0C9-8047-B536-43E297D4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To Micro service approach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8167D2-7801-7343-98F6-8A50A5C26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2525" y="1828800"/>
            <a:ext cx="5919788" cy="3886200"/>
          </a:xfrm>
        </p:spPr>
      </p:pic>
    </p:spTree>
    <p:extLst>
      <p:ext uri="{BB962C8B-B14F-4D97-AF65-F5344CB8AC3E}">
        <p14:creationId xmlns:p14="http://schemas.microsoft.com/office/powerpoint/2010/main" val="16672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A5A3-91E5-4540-8701-AF42C0ED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F922E-572C-498C-82EE-7092C1804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7AAE-69A3-4931-A330-BF373A1D8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B41E6-71CF-448B-B026-D41ADE5E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46" y="1817625"/>
            <a:ext cx="2062632" cy="206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853A5-2A33-429F-94C0-7DDBB20A3395}"/>
              </a:ext>
            </a:extLst>
          </p:cNvPr>
          <p:cNvSpPr txBox="1"/>
          <p:nvPr/>
        </p:nvSpPr>
        <p:spPr>
          <a:xfrm>
            <a:off x="1366246" y="3900687"/>
            <a:ext cx="183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E-commerce, Mortgage, ERP …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B8986E-4EAC-4C8C-8A8A-539690F1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27" y="2348271"/>
            <a:ext cx="942857" cy="5142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0AE79D9-6DFD-4F2A-B9E0-345302288F73}"/>
              </a:ext>
            </a:extLst>
          </p:cNvPr>
          <p:cNvSpPr/>
          <p:nvPr/>
        </p:nvSpPr>
        <p:spPr>
          <a:xfrm>
            <a:off x="3644351" y="2504657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65357-154E-476B-820D-451545E06746}"/>
              </a:ext>
            </a:extLst>
          </p:cNvPr>
          <p:cNvSpPr txBox="1"/>
          <p:nvPr/>
        </p:nvSpPr>
        <p:spPr>
          <a:xfrm>
            <a:off x="4174437" y="3008239"/>
            <a:ext cx="172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Queue</a:t>
            </a:r>
          </a:p>
          <a:p>
            <a:r>
              <a:rPr lang="en-US" dirty="0"/>
              <a:t>(Kafka, RabbitMQ …)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FE2262-81B5-46F6-8E42-BE215CDE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46" y="1184792"/>
            <a:ext cx="1425286" cy="282525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1749D4-BE40-407F-AE85-F032ABE3FFC4}"/>
              </a:ext>
            </a:extLst>
          </p:cNvPr>
          <p:cNvSpPr/>
          <p:nvPr/>
        </p:nvSpPr>
        <p:spPr>
          <a:xfrm>
            <a:off x="5534727" y="2486144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FFAA6-4082-4597-8BFB-9B97200CE3B5}"/>
              </a:ext>
            </a:extLst>
          </p:cNvPr>
          <p:cNvSpPr txBox="1"/>
          <p:nvPr/>
        </p:nvSpPr>
        <p:spPr>
          <a:xfrm>
            <a:off x="6222844" y="2978067"/>
            <a:ext cx="190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processing</a:t>
            </a:r>
          </a:p>
          <a:p>
            <a:r>
              <a:rPr lang="en-US" dirty="0"/>
              <a:t>(Spark, KSQL)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68EF73-DCFA-4688-BEE0-91424E84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664" y="1533985"/>
            <a:ext cx="1780952" cy="265714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12C577-FF75-47E4-8B96-818CC6DAD7C7}"/>
              </a:ext>
            </a:extLst>
          </p:cNvPr>
          <p:cNvSpPr/>
          <p:nvPr/>
        </p:nvSpPr>
        <p:spPr>
          <a:xfrm>
            <a:off x="7934710" y="2478152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8A6CB5-D115-48F8-86DF-22B0FE6E0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86" y="4129086"/>
            <a:ext cx="2029746" cy="202974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075FE-E32A-42A6-8FEF-5900E848D0A0}"/>
              </a:ext>
            </a:extLst>
          </p:cNvPr>
          <p:cNvSpPr/>
          <p:nvPr/>
        </p:nvSpPr>
        <p:spPr>
          <a:xfrm rot="19873151" flipH="1">
            <a:off x="7119759" y="4194018"/>
            <a:ext cx="1607720" cy="27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3BE11-1AFB-4AC0-A51C-3E3F1C6474FF}"/>
              </a:ext>
            </a:extLst>
          </p:cNvPr>
          <p:cNvSpPr txBox="1"/>
          <p:nvPr/>
        </p:nvSpPr>
        <p:spPr>
          <a:xfrm>
            <a:off x="4845611" y="6173879"/>
            <a:ext cx="334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visualization: Zeppelin,</a:t>
            </a:r>
            <a:r>
              <a:rPr lang="fr-FR" dirty="0"/>
              <a:t> Tableau, </a:t>
            </a:r>
            <a:r>
              <a:rPr lang="fr-FR" dirty="0" err="1"/>
              <a:t>Jupyter</a:t>
            </a:r>
            <a:r>
              <a:rPr lang="fr-FR" dirty="0"/>
              <a:t>, </a:t>
            </a:r>
            <a:r>
              <a:rPr lang="fr-FR" dirty="0" err="1"/>
              <a:t>Plotly</a:t>
            </a:r>
            <a:r>
              <a:rPr lang="fr-FR" dirty="0"/>
              <a:t>, </a:t>
            </a:r>
            <a:r>
              <a:rPr lang="fr-FR" dirty="0" err="1"/>
              <a:t>Kibana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B1665-32F3-4CB8-A0D8-4E9E08668BE3}"/>
              </a:ext>
            </a:extLst>
          </p:cNvPr>
          <p:cNvSpPr txBox="1"/>
          <p:nvPr/>
        </p:nvSpPr>
        <p:spPr>
          <a:xfrm>
            <a:off x="8874934" y="1632959"/>
            <a:ext cx="215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10009-6898-461F-B017-74B61000D8E7}"/>
              </a:ext>
            </a:extLst>
          </p:cNvPr>
          <p:cNvGrpSpPr/>
          <p:nvPr/>
        </p:nvGrpSpPr>
        <p:grpSpPr>
          <a:xfrm>
            <a:off x="3352803" y="1127367"/>
            <a:ext cx="4382631" cy="1682569"/>
            <a:chOff x="3352803" y="1127367"/>
            <a:chExt cx="4382631" cy="1682569"/>
          </a:xfrm>
        </p:grpSpPr>
        <p:sp>
          <p:nvSpPr>
            <p:cNvPr id="5" name="Arrow: Curved Right 4">
              <a:extLst>
                <a:ext uri="{FF2B5EF4-FFF2-40B4-BE49-F238E27FC236}">
                  <a16:creationId xmlns:a16="http://schemas.microsoft.com/office/drawing/2014/main" id="{722C227B-31FD-4343-BCDB-E7DF3BE91453}"/>
                </a:ext>
              </a:extLst>
            </p:cNvPr>
            <p:cNvSpPr/>
            <p:nvPr/>
          </p:nvSpPr>
          <p:spPr>
            <a:xfrm rot="16200000" flipH="1">
              <a:off x="5325881" y="-484808"/>
              <a:ext cx="436476" cy="438263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3C4692B8-AE94-40FD-BC70-CA01173C76CB}"/>
                </a:ext>
              </a:extLst>
            </p:cNvPr>
            <p:cNvSpPr/>
            <p:nvPr/>
          </p:nvSpPr>
          <p:spPr>
            <a:xfrm flipV="1">
              <a:off x="5126483" y="1127367"/>
              <a:ext cx="834887" cy="69171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75B35E-5847-4801-9401-90ADBF11428E}"/>
                </a:ext>
              </a:extLst>
            </p:cNvPr>
            <p:cNvSpPr/>
            <p:nvPr/>
          </p:nvSpPr>
          <p:spPr>
            <a:xfrm>
              <a:off x="3661460" y="1886606"/>
              <a:ext cx="5052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1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E62-37BA-48FA-A7B4-30BE167B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25778"/>
            <a:ext cx="11029855" cy="1198816"/>
          </a:xfrm>
        </p:spPr>
        <p:txBody>
          <a:bodyPr>
            <a:normAutofit fontScale="90000"/>
          </a:bodyPr>
          <a:lstStyle/>
          <a:p>
            <a:r>
              <a:rPr lang="en-GB" b="0" dirty="0"/>
              <a:t>Command Query Responsibility Segregation (CQRS)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29BD-0C32-41A8-B413-7129C3E07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330C-8082-46F4-82F7-540BB9903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98F06-F7FF-47D6-9204-247DF62E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5" y="1827742"/>
            <a:ext cx="8794044" cy="42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9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27775B5-E47C-44B6-A0BB-19CEBECD7D43}"/>
              </a:ext>
            </a:extLst>
          </p:cNvPr>
          <p:cNvSpPr/>
          <p:nvPr/>
        </p:nvSpPr>
        <p:spPr>
          <a:xfrm>
            <a:off x="714375" y="1800225"/>
            <a:ext cx="10858500" cy="424338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603B0-C771-45BF-A1B4-EAE4D0917BDA}"/>
              </a:ext>
            </a:extLst>
          </p:cNvPr>
          <p:cNvSpPr/>
          <p:nvPr/>
        </p:nvSpPr>
        <p:spPr>
          <a:xfrm>
            <a:off x="3892423" y="2255425"/>
            <a:ext cx="1705378" cy="2704272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98CB-2AD7-4541-BC90-8FCF5606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with MQ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B0A2C-4D94-B041-89D6-8322F8E87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5695-E14A-294F-85B4-1AF9CA76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E0209-AFCC-4C6F-B0DB-ACC8040D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4" y="2500576"/>
            <a:ext cx="2062632" cy="2062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48CF8-490A-4F6F-AEEB-333E066EF6EE}"/>
              </a:ext>
            </a:extLst>
          </p:cNvPr>
          <p:cNvSpPr txBox="1"/>
          <p:nvPr/>
        </p:nvSpPr>
        <p:spPr>
          <a:xfrm>
            <a:off x="1001554" y="4580920"/>
            <a:ext cx="2311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E-commerce simulator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6A236-5947-4B16-878B-E3960D5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8" y="2590461"/>
            <a:ext cx="942857" cy="5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FFD2-721A-44F2-957C-78E06433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7" y="3845342"/>
            <a:ext cx="942857" cy="514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1A5E4-0E61-4FDA-B6EC-160561CB9AE0}"/>
              </a:ext>
            </a:extLst>
          </p:cNvPr>
          <p:cNvSpPr txBox="1"/>
          <p:nvPr/>
        </p:nvSpPr>
        <p:spPr>
          <a:xfrm>
            <a:off x="4225307" y="3104747"/>
            <a:ext cx="11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topic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861D4-835E-4EAA-9AF5-AE7604712922}"/>
              </a:ext>
            </a:extLst>
          </p:cNvPr>
          <p:cNvSpPr txBox="1"/>
          <p:nvPr/>
        </p:nvSpPr>
        <p:spPr>
          <a:xfrm>
            <a:off x="3977136" y="4361559"/>
            <a:ext cx="15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shipping topic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F49183-8157-4067-ADD2-07C12A46263C}"/>
              </a:ext>
            </a:extLst>
          </p:cNvPr>
          <p:cNvSpPr/>
          <p:nvPr/>
        </p:nvSpPr>
        <p:spPr>
          <a:xfrm rot="20267801">
            <a:off x="3167923" y="3069359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8FBF0A-7C4E-4D4B-A4CD-11060484600E}"/>
              </a:ext>
            </a:extLst>
          </p:cNvPr>
          <p:cNvSpPr/>
          <p:nvPr/>
        </p:nvSpPr>
        <p:spPr>
          <a:xfrm rot="1175293">
            <a:off x="3151934" y="3748563"/>
            <a:ext cx="621676" cy="2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10ACC-DAD7-41E2-992A-E1EBD74EB4BD}"/>
              </a:ext>
            </a:extLst>
          </p:cNvPr>
          <p:cNvSpPr txBox="1"/>
          <p:nvPr/>
        </p:nvSpPr>
        <p:spPr>
          <a:xfrm>
            <a:off x="3892423" y="5017038"/>
            <a:ext cx="17053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  <a:endParaRPr lang="en-GB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FEF06F2-4833-44BD-ACD5-51B6672B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837" y="2255425"/>
            <a:ext cx="4829207" cy="2908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(!shutdown)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CartDB.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randomCart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timeRange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streamer.sendCart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(cart, …………)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shipping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ShippingDB.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randomShipping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(cart)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streamer.sendShipping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(shipping, ………)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// keep doing other job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6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318</Words>
  <Application>Microsoft Macintosh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CiscoSans ExtraLight</vt:lpstr>
      <vt:lpstr>Courier New</vt:lpstr>
      <vt:lpstr>Gill Sans SemiBold</vt:lpstr>
      <vt:lpstr>Times New Roman</vt:lpstr>
      <vt:lpstr>Wingdings</vt:lpstr>
      <vt:lpstr>Office Theme</vt:lpstr>
      <vt:lpstr>Big Data Technology</vt:lpstr>
      <vt:lpstr>Contents</vt:lpstr>
      <vt:lpstr>Business Scenario</vt:lpstr>
      <vt:lpstr>Containerized services</vt:lpstr>
      <vt:lpstr>From monolithic …</vt:lpstr>
      <vt:lpstr>… To Micro service approach</vt:lpstr>
      <vt:lpstr>Data flow</vt:lpstr>
      <vt:lpstr>Command Query Responsibility Segregation (CQRS)</vt:lpstr>
      <vt:lpstr>Asynchronous with MQ</vt:lpstr>
      <vt:lpstr>Kafka Introduction</vt:lpstr>
      <vt:lpstr>Kafka Introduction</vt:lpstr>
      <vt:lpstr>Zeppelin Introduction</vt:lpstr>
      <vt:lpstr>Zeppelin Introduction</vt:lpstr>
      <vt:lpstr>Demo</vt:lpstr>
      <vt:lpstr>What we learn from this project</vt:lpstr>
      <vt:lpstr>Thank You.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2019-05-19T18:31:18Z</dcterms:created>
  <dcterms:modified xsi:type="dcterms:W3CDTF">2019-05-21T14:36:59Z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